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  <p:sldMasterId id="2147483932" r:id="rId2"/>
    <p:sldMasterId id="2147483988" r:id="rId3"/>
    <p:sldMasterId id="2147483980" r:id="rId4"/>
    <p:sldMasterId id="2147483984" r:id="rId5"/>
    <p:sldMasterId id="2147483940" r:id="rId6"/>
    <p:sldMasterId id="2147484010" r:id="rId7"/>
    <p:sldMasterId id="2147483948" r:id="rId8"/>
    <p:sldMasterId id="2147483967" r:id="rId9"/>
  </p:sldMasterIdLst>
  <p:notesMasterIdLst>
    <p:notesMasterId r:id="rId47"/>
  </p:notesMasterIdLst>
  <p:handoutMasterIdLst>
    <p:handoutMasterId r:id="rId48"/>
  </p:handoutMasterIdLst>
  <p:sldIdLst>
    <p:sldId id="266" r:id="rId10"/>
    <p:sldId id="292" r:id="rId11"/>
    <p:sldId id="287" r:id="rId12"/>
    <p:sldId id="302" r:id="rId13"/>
    <p:sldId id="288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29" r:id="rId23"/>
    <p:sldId id="311" r:id="rId24"/>
    <p:sldId id="317" r:id="rId25"/>
    <p:sldId id="314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37" r:id="rId35"/>
    <p:sldId id="326" r:id="rId36"/>
    <p:sldId id="327" r:id="rId37"/>
    <p:sldId id="328" r:id="rId38"/>
    <p:sldId id="338" r:id="rId39"/>
    <p:sldId id="330" r:id="rId40"/>
    <p:sldId id="331" r:id="rId41"/>
    <p:sldId id="332" r:id="rId42"/>
    <p:sldId id="333" r:id="rId43"/>
    <p:sldId id="334" r:id="rId44"/>
    <p:sldId id="335" r:id="rId45"/>
    <p:sldId id="33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9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0"/>
    <p:restoredTop sz="94694"/>
  </p:normalViewPr>
  <p:slideViewPr>
    <p:cSldViewPr snapToGrid="0" snapToObjects="1">
      <p:cViewPr varScale="1">
        <p:scale>
          <a:sx n="81" d="100"/>
          <a:sy n="81" d="100"/>
        </p:scale>
        <p:origin x="792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7" d="100"/>
          <a:sy n="197" d="100"/>
        </p:scale>
        <p:origin x="23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01BE56-1E91-6446-BB37-70A906C6EF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3CFE5-CFB5-AC4B-B88B-1D953B4D9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C1FF6-1F9C-A04D-BC2F-BA79939F8A6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05199-A0AF-4D47-A407-75BB264A3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E8BBE-35C2-F248-BE41-AC409C19DA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06A49-4FCA-314D-A6DA-EC7CC1C3A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4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196D9-2286-0F4F-B943-33A3EEA2528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24262-D47C-D444-8DFB-457E9BF50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9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Dutch National Travel Survey (NTS) shows that there are more trips with the purpose of shopping (24%) than to work (20%). Of these shopping trips, 72% are related to grocery shopping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99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5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11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15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66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3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50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13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7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12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09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68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29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4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90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68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Fixed effect models could lead with panel data. However, more difficult to interpret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7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49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06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1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00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54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59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the typo regarding trip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4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93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44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83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84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45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research question </a:t>
            </a:r>
          </a:p>
          <a:p>
            <a:r>
              <a:rPr lang="en-GB" dirty="0"/>
              <a:t>Literature shows that there are significant differences in travel </a:t>
            </a:r>
            <a:r>
              <a:rPr lang="en-GB" dirty="0" err="1"/>
              <a:t>behavior</a:t>
            </a:r>
            <a:r>
              <a:rPr lang="en-GB" dirty="0"/>
              <a:t> regarding shopping trips related to the age? Maybe to </a:t>
            </a:r>
            <a:r>
              <a:rPr lang="en-GB" dirty="0" err="1"/>
              <a:t>differeciate</a:t>
            </a:r>
            <a:r>
              <a:rPr lang="en-GB" dirty="0"/>
              <a:t> between Baby boomers (1946-1964),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Generation X: Born 1965-1980 (41-56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Millennials: Born 1981-1996 (25-40 years old)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Generation Z: Born 1997-2012 (9-24 years old)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1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FA728384-E984-F446-A49C-FBBB97E0742D}" type="datetime3">
              <a:rPr lang="en-US" smtClean="0"/>
              <a:t>4 April 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5145157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4F889-6CB5-BD43-B19A-F35F37082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241850">
            <a:off x="5966239" y="-3055937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9131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903720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13576" y="6144654"/>
            <a:ext cx="441770" cy="441813"/>
          </a:xfrm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746069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F39A05-DD33-2447-9C8B-CCC34B471B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484739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1F51AA-B0FC-624F-B2A3-94744116F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2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49489D-A1EF-D245-8C9C-0E9C8A6AA0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253447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579792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5358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59178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8077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B46EEF56-242D-4244-B1A5-94B892795E2B}" type="datetime3">
              <a:rPr lang="en-US" smtClean="0"/>
              <a:t>4 April 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rgbClr val="049DC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079CC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3B795-1F91-E045-91A7-ABD6E806B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29498">
            <a:off x="8433352" y="-2286867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6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676730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20684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997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41582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991119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11168864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274699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866650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1812633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5842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48D0C12-8DE7-6F48-AD95-D9425B479BDD}" type="datetime3">
              <a:rPr lang="en-US" smtClean="0"/>
              <a:t>4 April 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6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7500731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E68D8-70A6-7246-8BE1-4483AA758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358674">
            <a:off x="7869330" y="-3081337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1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39770252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2610582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739923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39905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309108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0021296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740177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737445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9380983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12371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67315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23636931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8506769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763048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313413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89500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2941180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6792695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7861099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4459496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7155153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735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255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061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29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408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86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1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10515600" cy="3382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073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444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3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647708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987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71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854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9292844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899356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6886987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155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003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A259F-F77C-CD45-ADDA-0D9422544E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3435048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21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498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911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546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91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5600" cy="338297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008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709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62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838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3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007E1-F11B-744B-B3D7-950234A31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13617573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05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63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EDF2C-C0B6-1B4F-BB78-72D2EA1169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8780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8E469526-6E45-7F42-9A5B-A968FB10F2EF}" type="datetime3">
              <a:rPr lang="en-US" smtClean="0"/>
              <a:pPr/>
              <a:t>4 April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2130" y="6356350"/>
            <a:ext cx="844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59D79D20-9926-6947-91A9-E826DAB4C4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10C1B-65DB-2343-8AA3-FE42BB8807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32205" y="1500167"/>
            <a:ext cx="5527589" cy="275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6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A83C4E7C-85E8-C546-AFA4-9DEF64C25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38910-B416-8247-A854-5A62E31E7A7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5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9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</p:spTree>
    <p:extLst>
      <p:ext uri="{BB962C8B-B14F-4D97-AF65-F5344CB8AC3E}">
        <p14:creationId xmlns:p14="http://schemas.microsoft.com/office/powerpoint/2010/main" val="214423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6" r:id="rId2"/>
    <p:sldLayoutId id="2147483941" r:id="rId3"/>
    <p:sldLayoutId id="2147483998" r:id="rId4"/>
    <p:sldLayoutId id="2147483999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00" r:id="rId11"/>
    <p:sldLayoutId id="2147484001" r:id="rId12"/>
    <p:sldLayoutId id="2147483943" r:id="rId13"/>
    <p:sldLayoutId id="2147484003" r:id="rId14"/>
    <p:sldLayoutId id="2147484004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F6086C-BC35-BD4D-81A5-01F0120211CF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0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62" r:id="rId2"/>
    <p:sldLayoutId id="2147483961" r:id="rId3"/>
    <p:sldLayoutId id="2147483951" r:id="rId4"/>
    <p:sldLayoutId id="2147483953" r:id="rId5"/>
    <p:sldLayoutId id="2147483963" r:id="rId6"/>
    <p:sldLayoutId id="2147483964" r:id="rId7"/>
    <p:sldLayoutId id="2147483954" r:id="rId8"/>
    <p:sldLayoutId id="2147484026" r:id="rId9"/>
    <p:sldLayoutId id="2147484027" r:id="rId10"/>
    <p:sldLayoutId id="2147484028" r:id="rId11"/>
    <p:sldLayoutId id="2147484029" r:id="rId12"/>
    <p:sldLayoutId id="2147483955" r:id="rId13"/>
    <p:sldLayoutId id="2147483966" r:id="rId14"/>
    <p:sldLayoutId id="2147483965" r:id="rId15"/>
    <p:sldLayoutId id="2147483956" r:id="rId16"/>
    <p:sldLayoutId id="2147483992" r:id="rId17"/>
    <p:sldLayoutId id="2147483993" r:id="rId18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4030" r:id="rId9"/>
    <p:sldLayoutId id="2147484031" r:id="rId10"/>
    <p:sldLayoutId id="2147484032" r:id="rId11"/>
    <p:sldLayoutId id="2147484033" r:id="rId12"/>
    <p:sldLayoutId id="2147483976" r:id="rId13"/>
    <p:sldLayoutId id="2147483978" r:id="rId14"/>
    <p:sldLayoutId id="2147483977" r:id="rId15"/>
    <p:sldLayoutId id="2147483979" r:id="rId16"/>
    <p:sldLayoutId id="2147483994" r:id="rId17"/>
    <p:sldLayoutId id="2147483995" r:id="rId18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57CE78E-D370-4169-8429-20163252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>
                <a:latin typeface="Raleway" pitchFamily="2" charset="0"/>
              </a:rPr>
              <a:pPr>
                <a:spcAft>
                  <a:spcPts val="600"/>
                </a:spcAft>
              </a:pPr>
              <a:t>1</a:t>
            </a:fld>
            <a:endParaRPr lang="en-US">
              <a:latin typeface="Raleway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2A8E30-59E8-42F2-AA00-53630C11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Raleway" pitchFamily="2" charset="0"/>
              </a:rPr>
              <a:t>UNDERSTANDING CHARACTERISTICS OF GROCERY SHOPPING TRIPS In the Netherlands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7D9DA7B-4622-407A-9451-8F5D34F1B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3671" y="5601500"/>
            <a:ext cx="3464666" cy="937412"/>
          </a:xfrm>
        </p:spPr>
        <p:txBody>
          <a:bodyPr>
            <a:normAutofit fontScale="92500" lnSpcReduction="20000"/>
          </a:bodyPr>
          <a:lstStyle/>
          <a:p>
            <a:pPr algn="r"/>
            <a:endParaRPr lang="nl-NL" dirty="0">
              <a:latin typeface="Raleway" pitchFamily="2" charset="0"/>
            </a:endParaRPr>
          </a:p>
          <a:p>
            <a:pPr algn="r"/>
            <a:r>
              <a:rPr lang="nl-NL" dirty="0">
                <a:latin typeface="Raleway" pitchFamily="2" charset="0"/>
              </a:rPr>
              <a:t>Supervisors: BARAN ULAK</a:t>
            </a:r>
          </a:p>
          <a:p>
            <a:pPr algn="r"/>
            <a:r>
              <a:rPr lang="en-GB" dirty="0">
                <a:latin typeface="Raleway" pitchFamily="2" charset="0"/>
              </a:rPr>
              <a:t>JOHAN KOOLWAAIJ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0B63D8-4272-F5D4-036A-CBA2A8BFB6A0}"/>
              </a:ext>
            </a:extLst>
          </p:cNvPr>
          <p:cNvSpPr txBox="1">
            <a:spLocks/>
          </p:cNvSpPr>
          <p:nvPr/>
        </p:nvSpPr>
        <p:spPr>
          <a:xfrm>
            <a:off x="271670" y="5922901"/>
            <a:ext cx="2883334" cy="578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latin typeface="Raleway" pitchFamily="2" charset="0"/>
              </a:rPr>
              <a:t>Mobidot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8D2EB-D37A-0B8D-BA2A-EA690452D6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Raleway" pitchFamily="2" charset="0"/>
              </a:rPr>
              <a:t>Faculty of engineering - technology</a:t>
            </a:r>
            <a:endParaRPr lang="en-NL" dirty="0">
              <a:latin typeface="Raleway" pitchFamily="2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5B78AA-E7DF-36BA-C144-C074013C4FF1}"/>
              </a:ext>
            </a:extLst>
          </p:cNvPr>
          <p:cNvSpPr txBox="1">
            <a:spLocks/>
          </p:cNvSpPr>
          <p:nvPr/>
        </p:nvSpPr>
        <p:spPr>
          <a:xfrm>
            <a:off x="3877962" y="5922901"/>
            <a:ext cx="2883334" cy="57873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3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latin typeface="Raleway" pitchFamily="2" charset="0"/>
              </a:rPr>
              <a:t>Jean morillo | s2209705</a:t>
            </a:r>
            <a:endParaRPr lang="en-US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96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>
                <a:latin typeface="Raleway" pitchFamily="2" charset="0"/>
              </a:rPr>
              <a:t>Methodology – DATA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E592C7D-3C93-1DEF-DE30-15F73FE4DD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65583" y="1027906"/>
            <a:ext cx="9911533" cy="5153998"/>
          </a:xfrm>
          <a:noFill/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8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>
                <a:latin typeface="Raleway" pitchFamily="2" charset="0"/>
              </a:rPr>
              <a:t>Methodology – DATA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DAA246-FE5D-9458-775F-84AF9FD45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544320"/>
            <a:ext cx="10515600" cy="4386461"/>
          </a:xfrm>
        </p:spPr>
        <p:txBody>
          <a:bodyPr/>
          <a:lstStyle/>
          <a:p>
            <a:r>
              <a:rPr lang="en-GB" sz="2200" dirty="0">
                <a:latin typeface="Raleway" pitchFamily="2" charset="0"/>
              </a:rPr>
              <a:t>Records about the trips of 7678 users over a period of 91 days (from 28-02- 2022 till 29-05-2022)</a:t>
            </a:r>
          </a:p>
          <a:p>
            <a:r>
              <a:rPr lang="en-GB" sz="2200" dirty="0">
                <a:latin typeface="Raleway" pitchFamily="2" charset="0"/>
              </a:rPr>
              <a:t>Registered by the trip modality</a:t>
            </a:r>
          </a:p>
          <a:p>
            <a:r>
              <a:rPr lang="en-GB" sz="2200" dirty="0">
                <a:latin typeface="Raleway" pitchFamily="2" charset="0"/>
              </a:rPr>
              <a:t>Users do not actively participate in the recognition of their trips</a:t>
            </a:r>
          </a:p>
          <a:p>
            <a:r>
              <a:rPr lang="en-GB" sz="2200" dirty="0">
                <a:latin typeface="Raleway" pitchFamily="2" charset="0"/>
              </a:rPr>
              <a:t>Only users who appear for more than 90% percent of days in the dataset would be taken into consideration</a:t>
            </a:r>
          </a:p>
          <a:p>
            <a:r>
              <a:rPr lang="en-GB" sz="2200" dirty="0">
                <a:latin typeface="Raleway" pitchFamily="2" charset="0"/>
              </a:rPr>
              <a:t>Complex multifunctional location leads to misinterpretation of the destination type</a:t>
            </a:r>
          </a:p>
          <a:p>
            <a:r>
              <a:rPr lang="en-GB" sz="2200" dirty="0">
                <a:latin typeface="Raleway" pitchFamily="2" charset="0"/>
              </a:rPr>
              <a:t>Average shopping time = 32 minutes</a:t>
            </a:r>
          </a:p>
          <a:p>
            <a:r>
              <a:rPr lang="en-GB" sz="2200" dirty="0">
                <a:latin typeface="Raleway" pitchFamily="2" charset="0"/>
              </a:rPr>
              <a:t>Visualization tools: 25 </a:t>
            </a:r>
            <a:r>
              <a:rPr lang="en-GB" sz="2200" dirty="0" err="1">
                <a:latin typeface="Raleway" pitchFamily="2" charset="0"/>
              </a:rPr>
              <a:t>kilometers</a:t>
            </a:r>
            <a:r>
              <a:rPr lang="en-GB" sz="2200" dirty="0">
                <a:latin typeface="Raleway" pitchFamily="2" charset="0"/>
              </a:rPr>
              <a:t>, 3840 seconds</a:t>
            </a:r>
          </a:p>
          <a:p>
            <a:r>
              <a:rPr lang="en-GB" sz="2200" dirty="0">
                <a:latin typeface="Raleway" pitchFamily="2" charset="0"/>
              </a:rPr>
              <a:t>After cleaning: 3001 users</a:t>
            </a:r>
            <a:endParaRPr lang="en-NL" sz="22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922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>
                <a:latin typeface="Raleway" pitchFamily="2" charset="0"/>
              </a:rPr>
              <a:t>Methodology – DATA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E672BF6E-0086-402E-9DB5-FEB9BFA366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65583" y="2446814"/>
            <a:ext cx="5181600" cy="3108959"/>
          </a:xfrm>
          <a:noFill/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C123877-235F-02B9-FD77-1F6DC5983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2245359"/>
            <a:ext cx="5181600" cy="3200401"/>
          </a:xfrm>
        </p:spPr>
        <p:txBody>
          <a:bodyPr/>
          <a:lstStyle/>
          <a:p>
            <a:r>
              <a:rPr lang="en-US" sz="2400" dirty="0">
                <a:latin typeface="Raleway" pitchFamily="2" charset="0"/>
              </a:rPr>
              <a:t>Dependent variable: Number of monthly trips (trip’s frequency) and transportation method used (mode choice)</a:t>
            </a:r>
          </a:p>
          <a:p>
            <a:endParaRPr lang="en-US" sz="2400" dirty="0">
              <a:latin typeface="Raleway" pitchFamily="2" charset="0"/>
            </a:endParaRPr>
          </a:p>
          <a:p>
            <a:pPr marL="0" indent="0">
              <a:buNone/>
            </a:pPr>
            <a:br>
              <a:rPr lang="en-US" sz="2400" dirty="0">
                <a:latin typeface="Raleway" pitchFamily="2" charset="0"/>
              </a:rPr>
            </a:br>
            <a:endParaRPr lang="en-US" sz="2400" dirty="0">
              <a:latin typeface="Raleway" pitchFamily="2" charset="0"/>
            </a:endParaRPr>
          </a:p>
          <a:p>
            <a:r>
              <a:rPr lang="en-US" sz="2400" dirty="0">
                <a:latin typeface="Raleway" pitchFamily="2" charset="0"/>
              </a:rPr>
              <a:t>Independent variables (see figure)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2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>
                <a:latin typeface="Raleway" pitchFamily="2" charset="0"/>
              </a:rPr>
              <a:t>Methodology – Frequency of trips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4F8583-3EBD-CE97-822B-C662C8A5F1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2245359"/>
            <a:ext cx="5181600" cy="4341108"/>
          </a:xfrm>
        </p:spPr>
        <p:txBody>
          <a:bodyPr/>
          <a:lstStyle/>
          <a:p>
            <a:r>
              <a:rPr lang="en-GB" sz="2200" dirty="0">
                <a:latin typeface="Raleway" pitchFamily="2" charset="0"/>
              </a:rPr>
              <a:t>Poisson or negative binomial regression</a:t>
            </a:r>
          </a:p>
          <a:p>
            <a:r>
              <a:rPr lang="en-GB" sz="2200" dirty="0">
                <a:latin typeface="Raleway" pitchFamily="2" charset="0"/>
              </a:rPr>
              <a:t>Observations must be independent: data needed to be modified</a:t>
            </a:r>
          </a:p>
          <a:p>
            <a:r>
              <a:rPr lang="en-GB" sz="2200" dirty="0">
                <a:latin typeface="Raleway" pitchFamily="2" charset="0"/>
              </a:rPr>
              <a:t>Weighted average was used for distance, trip time and time spent on supermarket</a:t>
            </a:r>
          </a:p>
          <a:p>
            <a:r>
              <a:rPr lang="en-GB" sz="2200" dirty="0">
                <a:latin typeface="Raleway" pitchFamily="2" charset="0"/>
              </a:rPr>
              <a:t>Poisson: mean = variance</a:t>
            </a:r>
          </a:p>
          <a:p>
            <a:r>
              <a:rPr lang="en-GB" sz="2200" dirty="0">
                <a:latin typeface="Raleway" pitchFamily="2" charset="0"/>
              </a:rPr>
              <a:t>Overdispersion is solved by negative binomial regression</a:t>
            </a:r>
          </a:p>
          <a:p>
            <a:endParaRPr lang="en-GB" sz="2200" dirty="0">
              <a:latin typeface="Raleway" pitchFamily="2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CBDE33A-BD53-CC38-8F63-830E9FDC582C}"/>
              </a:ext>
            </a:extLst>
          </p:cNvPr>
          <p:cNvSpPr txBox="1">
            <a:spLocks/>
          </p:cNvSpPr>
          <p:nvPr/>
        </p:nvSpPr>
        <p:spPr>
          <a:xfrm>
            <a:off x="6599583" y="2245359"/>
            <a:ext cx="5181600" cy="434110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564" indent="-228564" algn="l" defTabSz="9142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91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9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4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7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02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30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5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8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200" dirty="0">
              <a:latin typeface="Raleway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D79E2-146E-516B-2C8B-3022994D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893" y="1379662"/>
            <a:ext cx="4515078" cy="2939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5C377D-0F31-57A7-6386-3559C52F5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718" y="4430426"/>
            <a:ext cx="4321253" cy="193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>
                <a:latin typeface="Raleway" pitchFamily="2" charset="0"/>
              </a:rPr>
              <a:t>Methodology – MODE CHOICE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62CFBD-16AC-1D66-C35F-40FA3AB813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04383" y="1690688"/>
            <a:ext cx="4876800" cy="1952625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4F8583-3EBD-CE97-822B-C662C8A5F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200" dirty="0">
                <a:latin typeface="Raleway" pitchFamily="2" charset="0"/>
              </a:rPr>
              <a:t>Multinomial logit regression is an extent of logistic regression</a:t>
            </a:r>
          </a:p>
          <a:p>
            <a:endParaRPr lang="en-GB" sz="2200" dirty="0">
              <a:latin typeface="Raleway" pitchFamily="2" charset="0"/>
            </a:endParaRPr>
          </a:p>
          <a:p>
            <a:pPr marL="0" indent="0">
              <a:buNone/>
            </a:pPr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Probability that an individual chooses an alternative mode of transportation based on the independent variables</a:t>
            </a:r>
          </a:p>
          <a:p>
            <a:endParaRPr lang="en-NL" sz="2200" dirty="0">
              <a:latin typeface="Raleway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6DA42-DBC1-FD9E-71B4-A76FD46BC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4169917"/>
            <a:ext cx="3901440" cy="13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>
                <a:latin typeface="Raleway" pitchFamily="2" charset="0"/>
              </a:rPr>
              <a:t>Results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BD2A67-619A-4B54-3ED0-CCE885F8B125}"/>
              </a:ext>
            </a:extLst>
          </p:cNvPr>
          <p:cNvSpPr txBox="1">
            <a:spLocks/>
          </p:cNvSpPr>
          <p:nvPr/>
        </p:nvSpPr>
        <p:spPr>
          <a:xfrm>
            <a:off x="992188" y="1762125"/>
            <a:ext cx="5157787" cy="8239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564" indent="-228564" algn="l" defTabSz="9142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91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9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4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7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02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30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5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8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latin typeface="Raleway" pitchFamily="2" charset="0"/>
              </a:rPr>
              <a:t>The majority of grocery shopping trips are within a 2- </a:t>
            </a:r>
            <a:r>
              <a:rPr lang="en-GB" sz="2200" dirty="0" err="1">
                <a:latin typeface="Raleway" pitchFamily="2" charset="0"/>
              </a:rPr>
              <a:t>kilometers</a:t>
            </a:r>
            <a:r>
              <a:rPr lang="en-GB" sz="2200" dirty="0">
                <a:latin typeface="Raleway" pitchFamily="2" charset="0"/>
              </a:rPr>
              <a:t> radius.</a:t>
            </a:r>
            <a:endParaRPr lang="en-US" sz="2200" dirty="0">
              <a:latin typeface="Raleway" pitchFamily="2" charset="0"/>
            </a:endParaRPr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68EAAB51-36F9-5465-C839-075530DB4EB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78" y="2657475"/>
            <a:ext cx="3960000" cy="368458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D83177-B982-466A-6F1E-2207E647A7CC}"/>
              </a:ext>
            </a:extLst>
          </p:cNvPr>
          <p:cNvSpPr txBox="1">
            <a:spLocks/>
          </p:cNvSpPr>
          <p:nvPr/>
        </p:nvSpPr>
        <p:spPr>
          <a:xfrm>
            <a:off x="6324600" y="1668684"/>
            <a:ext cx="5183188" cy="988791"/>
          </a:xfrm>
          <a:prstGeom prst="rect">
            <a:avLst/>
          </a:prstGeom>
        </p:spPr>
        <p:txBody>
          <a:bodyPr/>
          <a:lstStyle>
            <a:lvl1pPr marL="228564" indent="-228564" algn="l" defTabSz="9142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91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9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4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7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02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30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5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8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2200" dirty="0">
                <a:latin typeface="Raleway" pitchFamily="2" charset="0"/>
              </a:rPr>
              <a:t>Distance has a high influence on the transportation mode chosen by individuals.</a:t>
            </a:r>
            <a:endParaRPr lang="en-US" sz="2200" dirty="0">
              <a:latin typeface="Raleway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BA7708-4FF0-1986-97D7-2575D91054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48252" y="2657475"/>
            <a:ext cx="3960000" cy="368458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0" name="Tijdelijke aanduiding voor dianummer 3">
            <a:extLst>
              <a:ext uri="{FF2B5EF4-FFF2-40B4-BE49-F238E27FC236}">
                <a16:creationId xmlns:a16="http://schemas.microsoft.com/office/drawing/2014/main" id="{47559EE2-A34F-9CB1-617B-A96F39E4383A}"/>
              </a:ext>
            </a:extLst>
          </p:cNvPr>
          <p:cNvSpPr txBox="1">
            <a:spLocks/>
          </p:cNvSpPr>
          <p:nvPr/>
        </p:nvSpPr>
        <p:spPr>
          <a:xfrm>
            <a:off x="9904266" y="62970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 cap="all" baseline="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0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>
                <a:latin typeface="Raleway" pitchFamily="2" charset="0"/>
              </a:rPr>
              <a:t>Results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5EE228-0B8C-D639-BD1F-79E6150A9379}"/>
              </a:ext>
            </a:extLst>
          </p:cNvPr>
          <p:cNvSpPr txBox="1">
            <a:spLocks/>
          </p:cNvSpPr>
          <p:nvPr/>
        </p:nvSpPr>
        <p:spPr>
          <a:xfrm>
            <a:off x="815018" y="1373855"/>
            <a:ext cx="5157787" cy="105825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564" indent="-228564" algn="l" defTabSz="9142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91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9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4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7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02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30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5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8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2200" dirty="0">
                <a:latin typeface="Raleway" pitchFamily="2" charset="0"/>
              </a:rPr>
              <a:t>No users are willing to travel more than 25 minutes to buy their groceries</a:t>
            </a:r>
            <a:endParaRPr lang="en-US" sz="2200" dirty="0">
              <a:latin typeface="Raleway" pitchFamily="2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E92260-C8A5-7A0D-12BC-7264EA2B1C99}"/>
              </a:ext>
            </a:extLst>
          </p:cNvPr>
          <p:cNvSpPr txBox="1">
            <a:spLocks/>
          </p:cNvSpPr>
          <p:nvPr/>
        </p:nvSpPr>
        <p:spPr>
          <a:xfrm>
            <a:off x="6219196" y="1359447"/>
            <a:ext cx="5183188" cy="823912"/>
          </a:xfrm>
          <a:prstGeom prst="rect">
            <a:avLst/>
          </a:prstGeom>
        </p:spPr>
        <p:txBody>
          <a:bodyPr/>
          <a:lstStyle>
            <a:lvl1pPr marL="228564" indent="-228564" algn="l" defTabSz="9142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91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9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4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7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02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30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5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8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2200">
                <a:latin typeface="Raleway" pitchFamily="2" charset="0"/>
              </a:rPr>
              <a:t>The average time spent for purchasing groceries is 15 minutes</a:t>
            </a:r>
            <a:endParaRPr lang="en-US" sz="2200" dirty="0">
              <a:latin typeface="Raleway" pitchFamily="2" charset="0"/>
            </a:endParaRP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7DD371DB-BA97-CC1E-16EA-D81E9A301288}"/>
              </a:ext>
            </a:extLst>
          </p:cNvPr>
          <p:cNvSpPr txBox="1">
            <a:spLocks/>
          </p:cNvSpPr>
          <p:nvPr/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 cap="all" baseline="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23F12F-BD43-914A-F972-EC586742E9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38681" y="2525712"/>
            <a:ext cx="3960000" cy="368640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B97E89-20A2-D40F-AD24-E7551165A1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1832" y="2525712"/>
            <a:ext cx="3960000" cy="368640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388265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/>
              <a:t>RESULTS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5B3A335-8D60-1E7C-A447-1E172A13F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2592729"/>
            <a:ext cx="5181600" cy="3584233"/>
          </a:xfrm>
        </p:spPr>
        <p:txBody>
          <a:bodyPr/>
          <a:lstStyle/>
          <a:p>
            <a:r>
              <a:rPr lang="en-US" sz="2200" dirty="0">
                <a:latin typeface="Raleway" pitchFamily="2" charset="0"/>
              </a:rPr>
              <a:t>Most individuals buy groceries just once per month</a:t>
            </a:r>
          </a:p>
          <a:p>
            <a:endParaRPr lang="en-US" sz="2200" dirty="0">
              <a:latin typeface="Raleway" pitchFamily="2" charset="0"/>
            </a:endParaRPr>
          </a:p>
          <a:p>
            <a:r>
              <a:rPr lang="en-US" sz="2200" dirty="0">
                <a:latin typeface="Raleway" pitchFamily="2" charset="0"/>
              </a:rPr>
              <a:t>Preferred mode is car</a:t>
            </a:r>
          </a:p>
          <a:p>
            <a:endParaRPr lang="en-US" sz="2200" dirty="0">
              <a:latin typeface="Raleway" pitchFamily="2" charset="0"/>
            </a:endParaRPr>
          </a:p>
          <a:p>
            <a:r>
              <a:rPr lang="en-US" sz="2200" dirty="0">
                <a:latin typeface="Raleway" pitchFamily="2" charset="0"/>
              </a:rPr>
              <a:t>A small number of users do more than 10 trips per month</a:t>
            </a:r>
          </a:p>
        </p:txBody>
      </p:sp>
      <p:pic>
        <p:nvPicPr>
          <p:cNvPr id="17" name="Content Placeholder 16" descr="Chart, histogram&#10;&#10;Description automatically generated">
            <a:extLst>
              <a:ext uri="{FF2B5EF4-FFF2-40B4-BE49-F238E27FC236}">
                <a16:creationId xmlns:a16="http://schemas.microsoft.com/office/drawing/2014/main" id="{62FABF8A-C348-050A-BC1D-041C1986F0D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9583" y="1853114"/>
            <a:ext cx="5181600" cy="429636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6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/>
              <a:t>RESULTS</a:t>
            </a:r>
            <a:endParaRPr lang="en-US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A6BE540D-0BAA-45C7-B763-6EEF7D9FF8ED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65583" y="1192192"/>
            <a:ext cx="9671947" cy="4738589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D48451-43E7-36E9-CEC4-1D11583937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2744" y="987746"/>
            <a:ext cx="10023675" cy="4952462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35930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/>
              <a:t>RESULTS</a:t>
            </a:r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41D59606-3791-A119-B296-870F9EE34C4C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31513" y="1690687"/>
            <a:ext cx="4642747" cy="318645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4E5EFC7-8751-FAF2-1901-5D85EB0C2A3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74260" y="1690688"/>
            <a:ext cx="4583462" cy="3186454"/>
          </a:xfrm>
          <a:prstGeom prst="rect">
            <a:avLst/>
          </a:prstGeom>
          <a:noFill/>
          <a:ln>
            <a:noFill/>
            <a:prstDash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E683472-8D97-D1BF-8DCC-21F12A691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092057"/>
              </p:ext>
            </p:extLst>
          </p:nvPr>
        </p:nvGraphicFramePr>
        <p:xfrm>
          <a:off x="4128153" y="5208613"/>
          <a:ext cx="4375230" cy="662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3798">
                  <a:extLst>
                    <a:ext uri="{9D8B030D-6E8A-4147-A177-3AD203B41FA5}">
                      <a16:colId xmlns:a16="http://schemas.microsoft.com/office/drawing/2014/main" val="2560787144"/>
                    </a:ext>
                  </a:extLst>
                </a:gridCol>
                <a:gridCol w="2003900">
                  <a:extLst>
                    <a:ext uri="{9D8B030D-6E8A-4147-A177-3AD203B41FA5}">
                      <a16:colId xmlns:a16="http://schemas.microsoft.com/office/drawing/2014/main" val="21158002"/>
                    </a:ext>
                  </a:extLst>
                </a:gridCol>
                <a:gridCol w="1237532">
                  <a:extLst>
                    <a:ext uri="{9D8B030D-6E8A-4147-A177-3AD203B41FA5}">
                      <a16:colId xmlns:a16="http://schemas.microsoft.com/office/drawing/2014/main" val="3611418121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Negative Binomial model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Poisson model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479802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Log likelihood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-6.691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-7.434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501376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AIC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13432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14888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7165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40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57CE78E-D370-4169-8429-20163252B9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>
                <a:latin typeface="Raleway" pitchFamily="2" charset="0"/>
              </a:rPr>
              <a:pPr>
                <a:spcAft>
                  <a:spcPts val="600"/>
                </a:spcAft>
              </a:pPr>
              <a:t>2</a:t>
            </a:fld>
            <a:endParaRPr lang="en-US">
              <a:latin typeface="Raleway" pitchFamily="2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7D9DA7B-4622-407A-9451-8F5D34F1B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74" y="4131956"/>
            <a:ext cx="2065351" cy="1609725"/>
          </a:xfrm>
        </p:spPr>
        <p:txBody>
          <a:bodyPr>
            <a:normAutofit/>
          </a:bodyPr>
          <a:lstStyle/>
          <a:p>
            <a:r>
              <a:rPr lang="en-US" dirty="0">
                <a:latin typeface="Raleway" pitchFamily="2" charset="0"/>
              </a:rPr>
              <a:t>Introduction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942006A-1430-4479-B461-7DC2A077A0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10699" y="4131956"/>
            <a:ext cx="2065351" cy="1609725"/>
          </a:xfrm>
        </p:spPr>
        <p:txBody>
          <a:bodyPr>
            <a:normAutofit/>
          </a:bodyPr>
          <a:lstStyle/>
          <a:p>
            <a:r>
              <a:rPr lang="nl-NL" dirty="0">
                <a:latin typeface="Raleway" pitchFamily="2" charset="0"/>
              </a:rPr>
              <a:t>Literature review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34F05C6-6075-4BEB-B6C9-D0D52C6E17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7224" y="4131956"/>
            <a:ext cx="2065351" cy="1609725"/>
          </a:xfrm>
        </p:spPr>
        <p:txBody>
          <a:bodyPr>
            <a:normAutofit/>
          </a:bodyPr>
          <a:lstStyle/>
          <a:p>
            <a:r>
              <a:rPr lang="en-US" dirty="0">
                <a:latin typeface="Raleway" pitchFamily="2" charset="0"/>
              </a:rPr>
              <a:t>methodology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3B40AEF-86D9-4507-BEBB-9D1BA712A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3749" y="4131956"/>
            <a:ext cx="2065351" cy="1609725"/>
          </a:xfrm>
        </p:spPr>
        <p:txBody>
          <a:bodyPr>
            <a:normAutofit/>
          </a:bodyPr>
          <a:lstStyle/>
          <a:p>
            <a:r>
              <a:rPr lang="en-US" dirty="0">
                <a:latin typeface="Raleway" pitchFamily="2" charset="0"/>
              </a:rPr>
              <a:t>Results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99402721-1912-4FC2-AC68-38DEE980DB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12133" y="4131956"/>
            <a:ext cx="2065351" cy="1609725"/>
          </a:xfrm>
        </p:spPr>
        <p:txBody>
          <a:bodyPr/>
          <a:lstStyle/>
          <a:p>
            <a:r>
              <a:rPr lang="en-US" dirty="0">
                <a:latin typeface="Raleway" pitchFamily="2" charset="0"/>
              </a:rPr>
              <a:t>Discussion and conclusions</a:t>
            </a:r>
          </a:p>
          <a:p>
            <a:endParaRPr lang="en-US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916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RESULTS – Trip’s frequency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BD238B0-2F74-810F-6F01-6309BCF680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40111523"/>
              </p:ext>
            </p:extLst>
          </p:nvPr>
        </p:nvGraphicFramePr>
        <p:xfrm>
          <a:off x="1265238" y="2689542"/>
          <a:ext cx="10515601" cy="237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1301">
                  <a:extLst>
                    <a:ext uri="{9D8B030D-6E8A-4147-A177-3AD203B41FA5}">
                      <a16:colId xmlns:a16="http://schemas.microsoft.com/office/drawing/2014/main" val="1388390133"/>
                    </a:ext>
                  </a:extLst>
                </a:gridCol>
                <a:gridCol w="1089303">
                  <a:extLst>
                    <a:ext uri="{9D8B030D-6E8A-4147-A177-3AD203B41FA5}">
                      <a16:colId xmlns:a16="http://schemas.microsoft.com/office/drawing/2014/main" val="131267900"/>
                    </a:ext>
                  </a:extLst>
                </a:gridCol>
                <a:gridCol w="1186051">
                  <a:extLst>
                    <a:ext uri="{9D8B030D-6E8A-4147-A177-3AD203B41FA5}">
                      <a16:colId xmlns:a16="http://schemas.microsoft.com/office/drawing/2014/main" val="2832816267"/>
                    </a:ext>
                  </a:extLst>
                </a:gridCol>
                <a:gridCol w="1015250">
                  <a:extLst>
                    <a:ext uri="{9D8B030D-6E8A-4147-A177-3AD203B41FA5}">
                      <a16:colId xmlns:a16="http://schemas.microsoft.com/office/drawing/2014/main" val="1917712623"/>
                    </a:ext>
                  </a:extLst>
                </a:gridCol>
                <a:gridCol w="1183662">
                  <a:extLst>
                    <a:ext uri="{9D8B030D-6E8A-4147-A177-3AD203B41FA5}">
                      <a16:colId xmlns:a16="http://schemas.microsoft.com/office/drawing/2014/main" val="2956463133"/>
                    </a:ext>
                  </a:extLst>
                </a:gridCol>
                <a:gridCol w="1183662">
                  <a:extLst>
                    <a:ext uri="{9D8B030D-6E8A-4147-A177-3AD203B41FA5}">
                      <a16:colId xmlns:a16="http://schemas.microsoft.com/office/drawing/2014/main" val="3665789149"/>
                    </a:ext>
                  </a:extLst>
                </a:gridCol>
                <a:gridCol w="1041527">
                  <a:extLst>
                    <a:ext uri="{9D8B030D-6E8A-4147-A177-3AD203B41FA5}">
                      <a16:colId xmlns:a16="http://schemas.microsoft.com/office/drawing/2014/main" val="3753086238"/>
                    </a:ext>
                  </a:extLst>
                </a:gridCol>
                <a:gridCol w="1121553">
                  <a:extLst>
                    <a:ext uri="{9D8B030D-6E8A-4147-A177-3AD203B41FA5}">
                      <a16:colId xmlns:a16="http://schemas.microsoft.com/office/drawing/2014/main" val="3477432793"/>
                    </a:ext>
                  </a:extLst>
                </a:gridCol>
                <a:gridCol w="493292">
                  <a:extLst>
                    <a:ext uri="{9D8B030D-6E8A-4147-A177-3AD203B41FA5}">
                      <a16:colId xmlns:a16="http://schemas.microsoft.com/office/drawing/2014/main" val="3424618143"/>
                    </a:ext>
                  </a:extLst>
                </a:gridCol>
              </a:tblGrid>
              <a:tr h="198120">
                <a:tc gridSpan="9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Parameter estimates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16890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term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Estimate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std.error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statistic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p.value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95% Con. Interval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Exp(Estimate)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93599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(Intercept)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1.6589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0.1654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10.0280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1.3321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1.9861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5.2537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***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3465096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Trip distance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GB" sz="1000" dirty="0">
                          <a:effectLst/>
                        </a:rPr>
                        <a:t>-</a:t>
                      </a:r>
                      <a:r>
                        <a:rPr lang="en-NL" sz="1000" dirty="0">
                          <a:effectLst/>
                        </a:rPr>
                        <a:t>0.0000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-4.7450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-0.0001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1.0000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***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5770949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Trip duration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-0.0001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0.0001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-1.9594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0.0501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-0.0003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0.9999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.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8765805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Time spend on supermarket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-0.0001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-3.7399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0.0002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-0.0001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0.9999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***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79268852"/>
                  </a:ext>
                </a:extLst>
              </a:tr>
              <a:tr h="198120">
                <a:tc gridSpan="3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</a:rPr>
                        <a:t>    Preferred mode (Car)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1721158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Bike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-0.0637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0.0372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-1.7141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0.0865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-0.1373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0.0098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0.9383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.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6790144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Foot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-0.2502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0.0488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-5.1286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-0.3471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-0.1533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0.7786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***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54571568"/>
                  </a:ext>
                </a:extLst>
              </a:tr>
              <a:tr h="198120">
                <a:tc gridSpan="4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GB" sz="1000">
                          <a:effectLst/>
                        </a:rPr>
                        <a:t>    City density (High density)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8287181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Low density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-0.0530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0.0452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-1.1732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0.2407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-0.1415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0.0356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0.9484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6901213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Medium density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-0.1169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0.0351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-3.3326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0.0009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-0.1858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-0.0482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800"/>
                        </a:spcAft>
                      </a:pPr>
                      <a:r>
                        <a:rPr lang="en-NL" sz="1000">
                          <a:effectLst/>
                        </a:rPr>
                        <a:t>0.8896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1000" dirty="0">
                          <a:effectLst/>
                        </a:rPr>
                        <a:t>***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7784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342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RESULTS – mode choice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3FFBE79-E272-595C-86B8-32AE2DB5C66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34169657"/>
              </p:ext>
            </p:extLst>
          </p:nvPr>
        </p:nvGraphicFramePr>
        <p:xfrm>
          <a:off x="868101" y="1226916"/>
          <a:ext cx="10659600" cy="47039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0900">
                  <a:extLst>
                    <a:ext uri="{9D8B030D-6E8A-4147-A177-3AD203B41FA5}">
                      <a16:colId xmlns:a16="http://schemas.microsoft.com/office/drawing/2014/main" val="3428055346"/>
                    </a:ext>
                  </a:extLst>
                </a:gridCol>
                <a:gridCol w="694959">
                  <a:extLst>
                    <a:ext uri="{9D8B030D-6E8A-4147-A177-3AD203B41FA5}">
                      <a16:colId xmlns:a16="http://schemas.microsoft.com/office/drawing/2014/main" val="752616236"/>
                    </a:ext>
                  </a:extLst>
                </a:gridCol>
                <a:gridCol w="675866">
                  <a:extLst>
                    <a:ext uri="{9D8B030D-6E8A-4147-A177-3AD203B41FA5}">
                      <a16:colId xmlns:a16="http://schemas.microsoft.com/office/drawing/2014/main" val="1934276802"/>
                    </a:ext>
                  </a:extLst>
                </a:gridCol>
                <a:gridCol w="606371">
                  <a:extLst>
                    <a:ext uri="{9D8B030D-6E8A-4147-A177-3AD203B41FA5}">
                      <a16:colId xmlns:a16="http://schemas.microsoft.com/office/drawing/2014/main" val="85625571"/>
                    </a:ext>
                  </a:extLst>
                </a:gridCol>
                <a:gridCol w="997381">
                  <a:extLst>
                    <a:ext uri="{9D8B030D-6E8A-4147-A177-3AD203B41FA5}">
                      <a16:colId xmlns:a16="http://schemas.microsoft.com/office/drawing/2014/main" val="549920133"/>
                    </a:ext>
                  </a:extLst>
                </a:gridCol>
                <a:gridCol w="683503">
                  <a:extLst>
                    <a:ext uri="{9D8B030D-6E8A-4147-A177-3AD203B41FA5}">
                      <a16:colId xmlns:a16="http://schemas.microsoft.com/office/drawing/2014/main" val="1968509169"/>
                    </a:ext>
                  </a:extLst>
                </a:gridCol>
                <a:gridCol w="726270">
                  <a:extLst>
                    <a:ext uri="{9D8B030D-6E8A-4147-A177-3AD203B41FA5}">
                      <a16:colId xmlns:a16="http://schemas.microsoft.com/office/drawing/2014/main" val="1468830606"/>
                    </a:ext>
                  </a:extLst>
                </a:gridCol>
                <a:gridCol w="694959">
                  <a:extLst>
                    <a:ext uri="{9D8B030D-6E8A-4147-A177-3AD203B41FA5}">
                      <a16:colId xmlns:a16="http://schemas.microsoft.com/office/drawing/2014/main" val="2058061351"/>
                    </a:ext>
                  </a:extLst>
                </a:gridCol>
                <a:gridCol w="675866">
                  <a:extLst>
                    <a:ext uri="{9D8B030D-6E8A-4147-A177-3AD203B41FA5}">
                      <a16:colId xmlns:a16="http://schemas.microsoft.com/office/drawing/2014/main" val="3447234539"/>
                    </a:ext>
                  </a:extLst>
                </a:gridCol>
                <a:gridCol w="606371">
                  <a:extLst>
                    <a:ext uri="{9D8B030D-6E8A-4147-A177-3AD203B41FA5}">
                      <a16:colId xmlns:a16="http://schemas.microsoft.com/office/drawing/2014/main" val="2727271770"/>
                    </a:ext>
                  </a:extLst>
                </a:gridCol>
                <a:gridCol w="997381">
                  <a:extLst>
                    <a:ext uri="{9D8B030D-6E8A-4147-A177-3AD203B41FA5}">
                      <a16:colId xmlns:a16="http://schemas.microsoft.com/office/drawing/2014/main" val="2120363567"/>
                    </a:ext>
                  </a:extLst>
                </a:gridCol>
                <a:gridCol w="683503">
                  <a:extLst>
                    <a:ext uri="{9D8B030D-6E8A-4147-A177-3AD203B41FA5}">
                      <a16:colId xmlns:a16="http://schemas.microsoft.com/office/drawing/2014/main" val="2133113623"/>
                    </a:ext>
                  </a:extLst>
                </a:gridCol>
                <a:gridCol w="726270">
                  <a:extLst>
                    <a:ext uri="{9D8B030D-6E8A-4147-A177-3AD203B41FA5}">
                      <a16:colId xmlns:a16="http://schemas.microsoft.com/office/drawing/2014/main" val="124015431"/>
                    </a:ext>
                  </a:extLst>
                </a:gridCol>
              </a:tblGrid>
              <a:tr h="195999">
                <a:tc gridSpan="13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Parameter estimates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812093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Bike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Foot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5813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term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estimate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std.error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p.value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Exp(Estimate)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conf.low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conf.high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estimate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std.error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p.value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Exp(Estimate)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conf.low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conf.high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1803879497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(Intercept)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-1.8536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0.0180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0.1567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-1.8889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-1.8183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0.1210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0.0152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1.1286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0.0911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0.1509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923871133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Trip distance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0.0005</a:t>
                      </a:r>
                      <a:endParaRPr lang="en-N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1.0005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-0.0005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0.9995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-0.0006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-0.0004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2686501634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Time spend on supermarket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-</a:t>
                      </a:r>
                      <a:r>
                        <a:rPr lang="en-NL" sz="900" dirty="0">
                          <a:effectLst/>
                        </a:rPr>
                        <a:t>0.0005</a:t>
                      </a:r>
                      <a:endParaRPr lang="en-N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1.0005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0.9260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-0.0002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1332195520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Age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-0.0160</a:t>
                      </a:r>
                      <a:endParaRPr lang="en-N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0.0024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0.9841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-0.0207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-0.0114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-0.0233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0.0027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0.9769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-0.0287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-0.0180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83110449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Household size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-0.0612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0.0317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0.0535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0.9407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-0.1232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-0.0406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0.0396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0.3056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0.9603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-0.1181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0.0370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2618362160"/>
                  </a:ext>
                </a:extLst>
              </a:tr>
              <a:tr h="195999">
                <a:tc gridSpan="3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    Preferred day (Monday)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578897246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Tuesday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-0.0336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0.0179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0.0609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0.9670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-0.0687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0.0015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-0.0191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0.0100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0.0567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0.9811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-0.0387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2844049401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Wednesday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-0.3713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0.0778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0.6898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-0.5238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-0.2189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-0.1389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0.0377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0.8703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-0.2128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-0.0650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2415554653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Thursday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-0.1364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0.0737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0.0643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0.8725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-0.2810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0.0081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-0.0752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0.0366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0.0396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0.9275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-0.1469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-0.0036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1252038873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Friday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-0.0633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0.0707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0.3703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0.9387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-0.2018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0.0752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0.1248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0.0411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0.0024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1.1329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0.0442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0.2053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704624315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Saturday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-0.0727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0.0705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0.3024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0.9299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-0.2109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0.0655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-0.0249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0.0377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0.5094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0.9754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-0.0988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0.0491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1715362691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Sunday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-0.1148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0.0075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0.8915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-0.1295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-0.1001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0.1586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0.0072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1.1719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0.1445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0.1728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3011291495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    Gender (Male)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3885879184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Female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0.1414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0.0705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0.0451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1.1518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0.0031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0.2796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0.1566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0.0418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1.1695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0.0746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0.2385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912712910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    City density (High density)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1003557927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Low density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-0.1356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0.0397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0.8732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-0.2134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-0.0578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-0.0316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0.0197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0.1091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0.9689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-0.0702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0.0070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2789163917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Medium density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-0.2855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0.0554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0.7516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-0.3940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-0.1770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0.1251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0.0377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1.1333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0.0512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0.1991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1950420256"/>
                  </a:ext>
                </a:extLst>
              </a:tr>
              <a:tr h="195999">
                <a:tc gridSpan="3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    House composition (With young children)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4165647582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Adult household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-0.1379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0.0540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0.0107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0.8712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-0.2438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-0.0320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0.1329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0.0371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1.1422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0.0603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0.2056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1508740696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With adolescent children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0.3275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0.0096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1.3875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0.3088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0.3463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0.0633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0.0056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1.0653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0.0524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0.0741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3499990473"/>
                  </a:ext>
                </a:extLst>
              </a:tr>
              <a:tr h="195999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Single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-0.0982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0.0246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0.9065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-0.1463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-0.0501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-0.4652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0.0137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0.6280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-0.4920</a:t>
                      </a:r>
                      <a:endParaRPr lang="en-NL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-0.4384</a:t>
                      </a:r>
                      <a:endParaRPr lang="en-NL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78" marR="65278" marT="0" marB="0" anchor="b"/>
                </a:tc>
                <a:extLst>
                  <a:ext uri="{0D108BD9-81ED-4DB2-BD59-A6C34878D82A}">
                    <a16:rowId xmlns:a16="http://schemas.microsoft.com/office/drawing/2014/main" val="1778324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04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RESULTS – mode choice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7FB2ADD-5F57-1E76-D03C-B52CBBE23D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64973292"/>
              </p:ext>
            </p:extLst>
          </p:nvPr>
        </p:nvGraphicFramePr>
        <p:xfrm>
          <a:off x="937550" y="1412111"/>
          <a:ext cx="10893378" cy="426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3484">
                  <a:extLst>
                    <a:ext uri="{9D8B030D-6E8A-4147-A177-3AD203B41FA5}">
                      <a16:colId xmlns:a16="http://schemas.microsoft.com/office/drawing/2014/main" val="1344228977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586847398"/>
                    </a:ext>
                  </a:extLst>
                </a:gridCol>
                <a:gridCol w="663043">
                  <a:extLst>
                    <a:ext uri="{9D8B030D-6E8A-4147-A177-3AD203B41FA5}">
                      <a16:colId xmlns:a16="http://schemas.microsoft.com/office/drawing/2014/main" val="1148041134"/>
                    </a:ext>
                  </a:extLst>
                </a:gridCol>
                <a:gridCol w="687513">
                  <a:extLst>
                    <a:ext uri="{9D8B030D-6E8A-4147-A177-3AD203B41FA5}">
                      <a16:colId xmlns:a16="http://schemas.microsoft.com/office/drawing/2014/main" val="3038667898"/>
                    </a:ext>
                  </a:extLst>
                </a:gridCol>
                <a:gridCol w="616820">
                  <a:extLst>
                    <a:ext uri="{9D8B030D-6E8A-4147-A177-3AD203B41FA5}">
                      <a16:colId xmlns:a16="http://schemas.microsoft.com/office/drawing/2014/main" val="1882107921"/>
                    </a:ext>
                  </a:extLst>
                </a:gridCol>
                <a:gridCol w="1014568">
                  <a:extLst>
                    <a:ext uri="{9D8B030D-6E8A-4147-A177-3AD203B41FA5}">
                      <a16:colId xmlns:a16="http://schemas.microsoft.com/office/drawing/2014/main" val="1518981326"/>
                    </a:ext>
                  </a:extLst>
                </a:gridCol>
                <a:gridCol w="695282">
                  <a:extLst>
                    <a:ext uri="{9D8B030D-6E8A-4147-A177-3AD203B41FA5}">
                      <a16:colId xmlns:a16="http://schemas.microsoft.com/office/drawing/2014/main" val="2286687032"/>
                    </a:ext>
                  </a:extLst>
                </a:gridCol>
                <a:gridCol w="738785">
                  <a:extLst>
                    <a:ext uri="{9D8B030D-6E8A-4147-A177-3AD203B41FA5}">
                      <a16:colId xmlns:a16="http://schemas.microsoft.com/office/drawing/2014/main" val="359368391"/>
                    </a:ext>
                  </a:extLst>
                </a:gridCol>
                <a:gridCol w="706935">
                  <a:extLst>
                    <a:ext uri="{9D8B030D-6E8A-4147-A177-3AD203B41FA5}">
                      <a16:colId xmlns:a16="http://schemas.microsoft.com/office/drawing/2014/main" val="3341345650"/>
                    </a:ext>
                  </a:extLst>
                </a:gridCol>
                <a:gridCol w="687513">
                  <a:extLst>
                    <a:ext uri="{9D8B030D-6E8A-4147-A177-3AD203B41FA5}">
                      <a16:colId xmlns:a16="http://schemas.microsoft.com/office/drawing/2014/main" val="2752673648"/>
                    </a:ext>
                  </a:extLst>
                </a:gridCol>
                <a:gridCol w="616820">
                  <a:extLst>
                    <a:ext uri="{9D8B030D-6E8A-4147-A177-3AD203B41FA5}">
                      <a16:colId xmlns:a16="http://schemas.microsoft.com/office/drawing/2014/main" val="1865570168"/>
                    </a:ext>
                  </a:extLst>
                </a:gridCol>
                <a:gridCol w="1014568">
                  <a:extLst>
                    <a:ext uri="{9D8B030D-6E8A-4147-A177-3AD203B41FA5}">
                      <a16:colId xmlns:a16="http://schemas.microsoft.com/office/drawing/2014/main" val="4071844332"/>
                    </a:ext>
                  </a:extLst>
                </a:gridCol>
                <a:gridCol w="695282">
                  <a:extLst>
                    <a:ext uri="{9D8B030D-6E8A-4147-A177-3AD203B41FA5}">
                      <a16:colId xmlns:a16="http://schemas.microsoft.com/office/drawing/2014/main" val="3786775844"/>
                    </a:ext>
                  </a:extLst>
                </a:gridCol>
                <a:gridCol w="738785">
                  <a:extLst>
                    <a:ext uri="{9D8B030D-6E8A-4147-A177-3AD203B41FA5}">
                      <a16:colId xmlns:a16="http://schemas.microsoft.com/office/drawing/2014/main" val="3508621491"/>
                    </a:ext>
                  </a:extLst>
                </a:gridCol>
              </a:tblGrid>
              <a:tr h="213160">
                <a:tc gridSpan="2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    Education level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Bike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 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 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 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GB" sz="900" dirty="0">
                          <a:effectLst/>
                        </a:rPr>
                        <a:t>Foot</a:t>
                      </a: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 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 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 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 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 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34324075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High school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0.1207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0.0460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0.0088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1.1283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0.0304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0.2109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0.3087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0.0491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1.3617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0.2125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0.4049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00058365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Middle school or below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-0.0243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0.0557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0.6624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0.9760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-0.1334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0.0848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0.2295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0.0637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1.2580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0.1046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0.3545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89407069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Unknown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10.3353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3.08E+04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10.3351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10.3354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12.3969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2.42E+05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12.3968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12.3971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52880023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    Profession (Employed)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90073726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Retired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0.3004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0.0625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1.3504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0.1778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0.4229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0.7412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0.0448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2.0984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0.6535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0.8289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2140142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Entrepreneur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0.3547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0.0089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1.4257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0.3373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0.3720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1.2692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0.0066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3.5579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1.2563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1.2821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87301988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Incapacitated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0.2185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0.0154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1.2442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0.1883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0.2486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0.7770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0.0093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2.1750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0.7588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0.7952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71850274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At home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0.2371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0.0240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1.2676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0.1900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0.2842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0.3219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0.0104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1.3798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0.3015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0.3423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96692108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Unemployed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0.0338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0.0301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0.2608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1.0344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-0.0251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0.0928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0.8720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0.0200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2.3916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0.8327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0.9112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04382230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Governmental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-0.8707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0.0024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0.4186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-0.8754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-0.8660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0.9613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0.0028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2.6152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0.9558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0.9668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04472974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Studying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-0.1814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0.0097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0.8341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-0.2005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-0.1623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0.6136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0.0063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1.8471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0.6012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0.6260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61146906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Unknown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-0.1813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0.0010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0.8342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-0.1833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-0.1793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1.7475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0.0010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5.7404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1.7457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1.7494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64109821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    Car ownership (Yes)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19839906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No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1.3177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0.0486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3.7347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1.2223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1.4130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0.4682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0.0609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1.5971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0.3487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0.5876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06239811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Unknown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1.3429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0.0490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3.8300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1.2468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1.4389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0.4424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0.0605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1.5564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0.3238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0.5610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43989309"/>
                  </a:ext>
                </a:extLst>
              </a:tr>
              <a:tr h="213160">
                <a:tc gridSpan="4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GB" sz="900">
                          <a:effectLst/>
                        </a:rPr>
                        <a:t>    Annual income (High income)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 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96030651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Modal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-0.2043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0.0503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0.8152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-0.3030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-0.1057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-0.3600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0.0244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0.6977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-0.4078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-0.3122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11087565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Low income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0.0854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0.0722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0.2369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1.0892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-0.0561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0.2269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0.1519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0.0399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1.1640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0.0737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0.2301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69035862"/>
                  </a:ext>
                </a:extLst>
              </a:tr>
              <a:tr h="213160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Unknown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0.2609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0.0464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1.2981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0.1699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0.3519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0.1253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0.0263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0.0000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1.1335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>
                          <a:effectLst/>
                        </a:rPr>
                        <a:t>0.0738</a:t>
                      </a:r>
                      <a:endParaRPr lang="en-N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800"/>
                        </a:spcAft>
                      </a:pPr>
                      <a:r>
                        <a:rPr lang="en-NL" sz="900" dirty="0">
                          <a:effectLst/>
                        </a:rPr>
                        <a:t>0.1769</a:t>
                      </a:r>
                      <a:endParaRPr lang="en-N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63292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531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RESULTS – mode choice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EC5A0B-A566-7B4F-EDDF-C76D1392E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234440"/>
            <a:ext cx="10515600" cy="4696341"/>
          </a:xfrm>
        </p:spPr>
        <p:txBody>
          <a:bodyPr/>
          <a:lstStyle/>
          <a:p>
            <a:r>
              <a:rPr lang="en-GB" sz="2200" dirty="0">
                <a:latin typeface="Raleway" pitchFamily="2" charset="0"/>
              </a:rPr>
              <a:t>Tables are more difficult to understand, visualization of how predictors and outcomes are associated</a:t>
            </a:r>
            <a:endParaRPr lang="en-NL" sz="2200" dirty="0">
              <a:latin typeface="Raleway" pitchFamily="2" charset="0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B4CB03E-D7B5-5313-07A4-45EB8DBDF4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30245" y="1898331"/>
            <a:ext cx="7686000" cy="410400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136850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RESULTS – mode choice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77192AFF-87D9-BEDE-2C7F-BB21B4598C83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680601" y="1825625"/>
            <a:ext cx="7684874" cy="410527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371961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RESULTS – mode choice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A7DEF1D8-788E-F3B5-E494-6F6BC41581EC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680601" y="1825625"/>
            <a:ext cx="7684874" cy="410527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76238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RESULTS – mode choice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CF75029-E98D-D0DB-E5F0-CB9263AFAC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41858" y="1690688"/>
            <a:ext cx="8151778" cy="40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31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Conclusions and recommendations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B10A4A-55D0-A1DC-09E7-28771C737A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400" dirty="0"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GB" sz="2400" dirty="0"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rocery shopping follows a seven-day cycle</a:t>
            </a:r>
          </a:p>
          <a:p>
            <a:pPr marL="0" indent="0">
              <a:buNone/>
            </a:pPr>
            <a:endParaRPr lang="en-GB" sz="2400" dirty="0">
              <a:effectLst/>
              <a:latin typeface="Raleway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Saturday is the most popular shopping day since people have more free time to do their groceries</a:t>
            </a:r>
          </a:p>
          <a:p>
            <a:endParaRPr lang="en-GB" sz="2400" dirty="0">
              <a:effectLst/>
              <a:latin typeface="Raleway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And the majority of users purchase their groceries once per month.</a:t>
            </a:r>
            <a:endParaRPr lang="en-NL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2400" dirty="0">
              <a:effectLst/>
              <a:latin typeface="Raleway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35278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Conclusions and recommendations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B10A4A-55D0-A1DC-09E7-28771C737A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400" dirty="0"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GB" sz="2400" dirty="0"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rocery shopping frequency increases as the distance to the supermarket decreases</a:t>
            </a:r>
          </a:p>
          <a:p>
            <a:pPr marL="0" indent="0">
              <a:buNone/>
            </a:pPr>
            <a:endParaRPr lang="en-GB" sz="2400" dirty="0">
              <a:effectLst/>
              <a:latin typeface="Raleway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GB" sz="2400" dirty="0"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ar continues to be the predominant mode of transportation </a:t>
            </a:r>
          </a:p>
          <a:p>
            <a:pPr marL="0" indent="0">
              <a:buNone/>
            </a:pPr>
            <a:endParaRPr lang="en-GB" sz="2400" dirty="0">
              <a:latin typeface="Raleway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GB" sz="2400" dirty="0"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here is an inverse link between income and shopping frequency, such that individuals with lower incomes go grocery shopping more often than those with higher incomes.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932627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sz="4000" dirty="0">
                <a:latin typeface="Raleway" pitchFamily="2" charset="0"/>
              </a:rPr>
              <a:t>Conclusions and recommendations</a:t>
            </a:r>
            <a:endParaRPr lang="en-US" sz="4000" dirty="0">
              <a:latin typeface="Raleway" pitchFamily="2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B10A4A-55D0-A1DC-09E7-28771C737A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200" dirty="0">
                <a:latin typeface="Raleway" pitchFamily="2" charset="0"/>
              </a:rPr>
              <a:t>As individuals age, their choice for greener modes of transportation grows</a:t>
            </a:r>
          </a:p>
          <a:p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Those with a greater income are less likely to pick biking or walking</a:t>
            </a:r>
          </a:p>
          <a:p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Individuals living in cities with higher densities are more likely to choose to walk or bike to the supermarket</a:t>
            </a:r>
          </a:p>
          <a:p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As more time is spent in the supermarket, the probability of choosing car increases </a:t>
            </a:r>
            <a:endParaRPr lang="en-NL" sz="22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40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094FA-4AA0-4B8A-9A9E-685BB8F7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23804"/>
            <a:ext cx="10515600" cy="1325563"/>
          </a:xfrm>
        </p:spPr>
        <p:txBody>
          <a:bodyPr/>
          <a:lstStyle/>
          <a:p>
            <a:r>
              <a:rPr lang="en-US" dirty="0">
                <a:latin typeface="Raleway" pitchFamily="2" charset="0"/>
              </a:rPr>
              <a:t>INTRODUCTION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CEA84C-5EEC-49D0-AE54-C22E83381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649367"/>
            <a:ext cx="10515600" cy="4346699"/>
          </a:xfrm>
        </p:spPr>
        <p:txBody>
          <a:bodyPr/>
          <a:lstStyle/>
          <a:p>
            <a:r>
              <a:rPr lang="en-GB" sz="2200" dirty="0">
                <a:latin typeface="Raleway" pitchFamily="2" charset="0"/>
              </a:rPr>
              <a:t>Understanding characteristics of grocery shopping trips in the Netherlands</a:t>
            </a:r>
          </a:p>
          <a:p>
            <a:pPr marL="0" indent="0">
              <a:buNone/>
            </a:pPr>
            <a:endParaRPr lang="en-US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What are the main characteristics of grocery shopping trips of individuals within the Netherlands?</a:t>
            </a:r>
            <a:endParaRPr lang="en-US" sz="2200" dirty="0">
              <a:latin typeface="Raleway" pitchFamily="2" charset="0"/>
            </a:endParaRPr>
          </a:p>
          <a:p>
            <a:endParaRPr lang="en-US" sz="2200" dirty="0">
              <a:latin typeface="Raleway" pitchFamily="2" charset="0"/>
            </a:endParaRPr>
          </a:p>
          <a:p>
            <a:r>
              <a:rPr lang="en-US" sz="2200" dirty="0">
                <a:latin typeface="Raleway" pitchFamily="2" charset="0"/>
              </a:rPr>
              <a:t>Frequency of grocery shopping trips and transportation mode choice for this activity</a:t>
            </a:r>
          </a:p>
          <a:p>
            <a:endParaRPr lang="en-US" sz="2200" dirty="0">
              <a:latin typeface="Raleway" pitchFamily="2" charset="0"/>
            </a:endParaRPr>
          </a:p>
          <a:p>
            <a:r>
              <a:rPr lang="en-US" sz="2200" dirty="0">
                <a:latin typeface="Raleway" pitchFamily="2" charset="0"/>
              </a:rPr>
              <a:t>Contribute to the traffic and transportation field by giving a better view of this type of trips</a:t>
            </a:r>
          </a:p>
          <a:p>
            <a:endParaRPr lang="en-US" sz="2200" dirty="0">
              <a:latin typeface="Raleway" pitchFamily="2" charset="0"/>
            </a:endParaRPr>
          </a:p>
          <a:p>
            <a:endParaRPr lang="en-US" sz="2200" dirty="0">
              <a:latin typeface="Raleway" pitchFamily="2" charset="0"/>
            </a:endParaRPr>
          </a:p>
          <a:p>
            <a:endParaRPr lang="en-US" sz="2200" dirty="0">
              <a:latin typeface="Raleway" pitchFamily="2" charset="0"/>
            </a:endParaRPr>
          </a:p>
          <a:p>
            <a:endParaRPr lang="en-US" sz="2200" dirty="0">
              <a:latin typeface="Raleway" pitchFamily="2" charset="0"/>
            </a:endParaRPr>
          </a:p>
          <a:p>
            <a:pPr marL="0" indent="0">
              <a:buNone/>
            </a:pPr>
            <a:endParaRPr lang="en-US" sz="2200" dirty="0">
              <a:latin typeface="Raleway" pitchFamily="2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61E7425-03A7-4EC4-8B23-EC3AA3038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83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49DC88-3972-F992-C7BA-2D2F61B4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691080-6FAD-2B44-FFC8-E353C70CF1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693D72D0-F791-E279-34E4-8606BEA3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17" y="0"/>
            <a:ext cx="11120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62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Appendix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6" name="Content Placeholder 5" descr="Descripción no disponible.">
            <a:extLst>
              <a:ext uri="{FF2B5EF4-FFF2-40B4-BE49-F238E27FC236}">
                <a16:creationId xmlns:a16="http://schemas.microsoft.com/office/drawing/2014/main" id="{C88ED626-1585-6BE9-43A1-EBD31CEA66B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rcRect l="20681" t="26588" r="16243" b="18463"/>
          <a:stretch>
            <a:fillRect/>
          </a:stretch>
        </p:blipFill>
        <p:spPr>
          <a:xfrm>
            <a:off x="2828041" y="1536569"/>
            <a:ext cx="6836629" cy="4394331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87486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Appendix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369C1-E6DC-4294-769C-710479220C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30607-C255-2666-E543-62690BAA5E3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24727" y="1825625"/>
            <a:ext cx="7447174" cy="4105156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065080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Appendix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369C1-E6DC-4294-769C-710479220C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238E2-FF58-0A9E-3BC2-417F5534C602}"/>
              </a:ext>
            </a:extLst>
          </p:cNvPr>
          <p:cNvPicPr/>
          <p:nvPr/>
        </p:nvPicPr>
        <p:blipFill>
          <a:blip r:embed="rId3"/>
          <a:srcRect l="5474" t="12213" r="5750" b="19462"/>
          <a:stretch>
            <a:fillRect/>
          </a:stretch>
        </p:blipFill>
        <p:spPr>
          <a:xfrm>
            <a:off x="3318510" y="1916112"/>
            <a:ext cx="5554980" cy="302577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789853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Appendix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369C1-E6DC-4294-769C-710479220C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A2B832-88DA-4F98-53D0-786AC5054B2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29927" y="1591627"/>
            <a:ext cx="5732145" cy="367474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702162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Appendix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369C1-E6DC-4294-769C-710479220C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B7A59-3A2D-DDA1-0BF7-D2D1CCA7A1A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29927" y="1591627"/>
            <a:ext cx="5732145" cy="367474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348378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Appendix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369C1-E6DC-4294-769C-710479220C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F0BD7-4718-18A2-8DE7-B8C89272D059}"/>
              </a:ext>
            </a:extLst>
          </p:cNvPr>
          <p:cNvPicPr/>
          <p:nvPr/>
        </p:nvPicPr>
        <p:blipFill>
          <a:blip r:embed="rId3"/>
          <a:srcRect l="7842" t="4961" r="2646" b="29966"/>
          <a:stretch>
            <a:fillRect/>
          </a:stretch>
        </p:blipFill>
        <p:spPr>
          <a:xfrm>
            <a:off x="3534727" y="1985645"/>
            <a:ext cx="5122545" cy="288671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07708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Appendix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D369C1-E6DC-4294-769C-710479220C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21D66-125A-A72E-99C8-0B4E07FDF59D}"/>
              </a:ext>
            </a:extLst>
          </p:cNvPr>
          <p:cNvPicPr/>
          <p:nvPr/>
        </p:nvPicPr>
        <p:blipFill>
          <a:blip r:embed="rId3"/>
          <a:srcRect l="10063" t="3226" r="6483" b="30354"/>
          <a:stretch>
            <a:fillRect/>
          </a:stretch>
        </p:blipFill>
        <p:spPr>
          <a:xfrm>
            <a:off x="3707765" y="1947227"/>
            <a:ext cx="4776470" cy="296354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81011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094FA-4AA0-4B8A-9A9E-685BB8F7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23804"/>
            <a:ext cx="10515600" cy="1325563"/>
          </a:xfrm>
        </p:spPr>
        <p:txBody>
          <a:bodyPr/>
          <a:lstStyle/>
          <a:p>
            <a:r>
              <a:rPr lang="en-US" dirty="0">
                <a:latin typeface="Raleway" pitchFamily="2" charset="0"/>
              </a:rPr>
              <a:t>INTRODUCTION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CEA84C-5EEC-49D0-AE54-C22E83381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649367"/>
            <a:ext cx="10515600" cy="4346699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Raleway" pitchFamily="2" charset="0"/>
            </a:endParaRPr>
          </a:p>
          <a:p>
            <a:endParaRPr lang="en-US" sz="2400" dirty="0">
              <a:latin typeface="Raleway" pitchFamily="2" charset="0"/>
            </a:endParaRPr>
          </a:p>
          <a:p>
            <a:endParaRPr lang="en-US" sz="2400" dirty="0">
              <a:latin typeface="Raleway" pitchFamily="2" charset="0"/>
            </a:endParaRPr>
          </a:p>
          <a:p>
            <a:endParaRPr lang="en-US" sz="2400" dirty="0">
              <a:latin typeface="Raleway" pitchFamily="2" charset="0"/>
            </a:endParaRPr>
          </a:p>
          <a:p>
            <a:endParaRPr lang="en-US" sz="2400" dirty="0">
              <a:latin typeface="Raleway" pitchFamily="2" charset="0"/>
            </a:endParaRPr>
          </a:p>
          <a:p>
            <a:pPr marL="0" indent="0">
              <a:buNone/>
            </a:pPr>
            <a:endParaRPr lang="en-US" sz="2400" dirty="0">
              <a:latin typeface="Raleway" pitchFamily="2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61E7425-03A7-4EC4-8B23-EC3AA3038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4BD96ED-9787-F9F6-A586-ACF31E4AE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09" b="-3"/>
          <a:stretch/>
        </p:blipFill>
        <p:spPr>
          <a:xfrm>
            <a:off x="938213" y="2311478"/>
            <a:ext cx="5157787" cy="3684588"/>
          </a:xfrm>
          <a:prstGeom prst="rect">
            <a:avLst/>
          </a:prstGeom>
          <a:noFill/>
        </p:spPr>
      </p:pic>
      <p:pic>
        <p:nvPicPr>
          <p:cNvPr id="7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CA398427-F56F-0110-B3A4-802906EA3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41" b="-2"/>
          <a:stretch/>
        </p:blipFill>
        <p:spPr>
          <a:xfrm>
            <a:off x="6597995" y="2311478"/>
            <a:ext cx="5183188" cy="3684588"/>
          </a:xfrm>
          <a:prstGeom prst="rect">
            <a:avLst/>
          </a:prstGeom>
          <a:noFill/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CB3B5C4-80E1-EE3A-A4BA-207820563DF3}"/>
              </a:ext>
            </a:extLst>
          </p:cNvPr>
          <p:cNvSpPr txBox="1">
            <a:spLocks/>
          </p:cNvSpPr>
          <p:nvPr/>
        </p:nvSpPr>
        <p:spPr>
          <a:xfrm>
            <a:off x="1440208" y="1568467"/>
            <a:ext cx="5157787" cy="8239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564" indent="-228564" algn="l" defTabSz="9142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91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9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4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7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02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30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5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8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>
                <a:latin typeface="Raleway" pitchFamily="2" charset="0"/>
              </a:rPr>
              <a:t>Proportion of bicycle use as a percentage of the total number of trips</a:t>
            </a:r>
            <a:endParaRPr lang="en-US" sz="1800" dirty="0">
              <a:latin typeface="Raleway" pitchFamily="2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89EB9E9-E762-E468-C8A3-ACCEE5E4850F}"/>
              </a:ext>
            </a:extLst>
          </p:cNvPr>
          <p:cNvSpPr txBox="1">
            <a:spLocks/>
          </p:cNvSpPr>
          <p:nvPr/>
        </p:nvSpPr>
        <p:spPr>
          <a:xfrm>
            <a:off x="6772620" y="1649367"/>
            <a:ext cx="5183188" cy="823912"/>
          </a:xfrm>
          <a:prstGeom prst="rect">
            <a:avLst/>
          </a:prstGeom>
        </p:spPr>
        <p:txBody>
          <a:bodyPr/>
          <a:lstStyle>
            <a:lvl1pPr marL="228564" indent="-228564" algn="l" defTabSz="91425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91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9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4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7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02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30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57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84" indent="-228564" algn="l" defTabSz="91425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>
                <a:latin typeface="Raleway" pitchFamily="2" charset="0"/>
              </a:rPr>
              <a:t>Facts about mobility in the Netherlands</a:t>
            </a:r>
            <a:endParaRPr lang="en-US" sz="18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7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aleway" pitchFamily="2" charset="0"/>
              </a:rPr>
              <a:t>Literature review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94783C-F795-7B95-BB82-901B46758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2140084"/>
            <a:ext cx="10515600" cy="4004569"/>
          </a:xfrm>
        </p:spPr>
        <p:txBody>
          <a:bodyPr/>
          <a:lstStyle/>
          <a:p>
            <a:r>
              <a:rPr lang="en-GB" sz="2200" dirty="0">
                <a:latin typeface="Raleway" pitchFamily="2" charset="0"/>
              </a:rPr>
              <a:t>The Netherlands is the undisputed number one country for cycling</a:t>
            </a:r>
          </a:p>
          <a:p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Similar research has been conducted -&gt; using survey data</a:t>
            </a:r>
          </a:p>
          <a:p>
            <a:pPr marL="0" indent="0">
              <a:buNone/>
            </a:pPr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Studies conducted in different countries (different infrastructure and cultures)</a:t>
            </a:r>
          </a:p>
          <a:p>
            <a:pPr marL="0" indent="0">
              <a:buNone/>
            </a:pPr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Pattern based on seven-day cycles.</a:t>
            </a:r>
          </a:p>
          <a:p>
            <a:pPr marL="0" indent="0">
              <a:buNone/>
            </a:pPr>
            <a:endParaRPr lang="en-GB" sz="2200" dirty="0">
              <a:latin typeface="Raleway" pitchFamily="2" charset="0"/>
            </a:endParaRPr>
          </a:p>
          <a:p>
            <a:endParaRPr lang="en-NL" sz="2200" dirty="0"/>
          </a:p>
        </p:txBody>
      </p:sp>
    </p:spTree>
    <p:extLst>
      <p:ext uri="{BB962C8B-B14F-4D97-AF65-F5344CB8AC3E}">
        <p14:creationId xmlns:p14="http://schemas.microsoft.com/office/powerpoint/2010/main" val="420079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aleway" pitchFamily="2" charset="0"/>
              </a:rPr>
              <a:t>Literature review – Trip’s frequency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94783C-F795-7B95-BB82-901B46758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2431915"/>
            <a:ext cx="10515600" cy="3712739"/>
          </a:xfrm>
        </p:spPr>
        <p:txBody>
          <a:bodyPr/>
          <a:lstStyle/>
          <a:p>
            <a:r>
              <a:rPr lang="en-GB" sz="2200" dirty="0">
                <a:latin typeface="Raleway" pitchFamily="2" charset="0"/>
              </a:rPr>
              <a:t>Socioeconomic characteristics are more influential than spatial variables</a:t>
            </a:r>
          </a:p>
          <a:p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Most of people do their groceries once per month</a:t>
            </a:r>
          </a:p>
          <a:p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Inverse association between income and frequency of </a:t>
            </a:r>
            <a:r>
              <a:rPr lang="en-GB" sz="2200" dirty="0" err="1">
                <a:latin typeface="Raleway" pitchFamily="2" charset="0"/>
              </a:rPr>
              <a:t>grocey</a:t>
            </a:r>
            <a:r>
              <a:rPr lang="en-GB" sz="2200" dirty="0">
                <a:latin typeface="Raleway" pitchFamily="2" charset="0"/>
              </a:rPr>
              <a:t> shopping trips</a:t>
            </a:r>
            <a:endParaRPr lang="en-NL" sz="22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43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aleway" pitchFamily="2" charset="0"/>
              </a:rPr>
              <a:t>Literature review – mode choice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94783C-F795-7B95-BB82-901B46758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2276272"/>
            <a:ext cx="10515600" cy="3868382"/>
          </a:xfrm>
        </p:spPr>
        <p:txBody>
          <a:bodyPr/>
          <a:lstStyle/>
          <a:p>
            <a:r>
              <a:rPr lang="en-GB" sz="2200" dirty="0">
                <a:latin typeface="Raleway" pitchFamily="2" charset="0"/>
              </a:rPr>
              <a:t>Handy observed that income, the presence of children, and their ages influenced mode selection more than gender</a:t>
            </a:r>
          </a:p>
          <a:p>
            <a:r>
              <a:rPr lang="en-GB" sz="2200" dirty="0">
                <a:latin typeface="Raleway" pitchFamily="2" charset="0"/>
              </a:rPr>
              <a:t>Unemployed individuals were less inclined to drive for general shopping than employed individuals</a:t>
            </a:r>
          </a:p>
          <a:p>
            <a:r>
              <a:rPr lang="en-GB" sz="2200" dirty="0">
                <a:latin typeface="Raleway" pitchFamily="2" charset="0"/>
              </a:rPr>
              <a:t>the availability of a vehicle and the price of public transit had a substantial effect on shopping mode choice</a:t>
            </a:r>
          </a:p>
          <a:p>
            <a:r>
              <a:rPr lang="en-GB" sz="2200" dirty="0">
                <a:latin typeface="Raleway" pitchFamily="2" charset="0"/>
              </a:rPr>
              <a:t>Hagberg and Johan argued that the distance to the shop is the most significant element in explaining the mode of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84523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aleway" pitchFamily="2" charset="0"/>
              </a:rPr>
              <a:t>Literature review – modelling approaches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94783C-F795-7B95-BB82-901B46758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2286001"/>
            <a:ext cx="10515600" cy="3657600"/>
          </a:xfrm>
          <a:solidFill>
            <a:schemeClr val="bg1"/>
          </a:solidFill>
        </p:spPr>
        <p:txBody>
          <a:bodyPr/>
          <a:lstStyle/>
          <a:p>
            <a:r>
              <a:rPr lang="en-GB" sz="2200" dirty="0">
                <a:latin typeface="Raleway" pitchFamily="2" charset="0"/>
              </a:rPr>
              <a:t>Finding the variables or factors that have an effect on a topic of interest can be done with accuracy using regression analysis.</a:t>
            </a:r>
          </a:p>
          <a:p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For count data: Poisson regression and negative binomial regression</a:t>
            </a:r>
          </a:p>
          <a:p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Discrete choice models: Multinomial regression analysis (seeks to investigate the choice of an event's value or the perception of its worth among a group of mutually incompatible alternatives)</a:t>
            </a:r>
          </a:p>
        </p:txBody>
      </p:sp>
    </p:spTree>
    <p:extLst>
      <p:ext uri="{BB962C8B-B14F-4D97-AF65-F5344CB8AC3E}">
        <p14:creationId xmlns:p14="http://schemas.microsoft.com/office/powerpoint/2010/main" val="285253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92567-59E3-4BA8-B4C5-1823A1766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>
                <a:latin typeface="Raleway" pitchFamily="2" charset="0"/>
              </a:rPr>
              <a:t>Methodology – study area</a:t>
            </a:r>
            <a:endParaRPr lang="en-US" dirty="0">
              <a:latin typeface="Raleway" pitchFamily="2" charset="0"/>
            </a:endParaRPr>
          </a:p>
        </p:txBody>
      </p:sp>
      <p:sp>
        <p:nvSpPr>
          <p:cNvPr id="1031" name="Content Placeholder 2">
            <a:extLst>
              <a:ext uri="{FF2B5EF4-FFF2-40B4-BE49-F238E27FC236}">
                <a16:creationId xmlns:a16="http://schemas.microsoft.com/office/drawing/2014/main" id="{EFE638ED-5C32-33BD-4507-41B9FA421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</p:spPr>
        <p:txBody>
          <a:bodyPr/>
          <a:lstStyle/>
          <a:p>
            <a:r>
              <a:rPr lang="en-GB" sz="2200" dirty="0">
                <a:latin typeface="Raleway" pitchFamily="2" charset="0"/>
              </a:rPr>
              <a:t>The Netherlands' infrastructure is focused on lowering greenhouse gas emissions</a:t>
            </a:r>
          </a:p>
          <a:p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Numerous measures have been introduced in an effort to decrease the usage of automobiles</a:t>
            </a:r>
          </a:p>
          <a:p>
            <a:endParaRPr lang="en-GB" sz="2200" dirty="0">
              <a:latin typeface="Raleway" pitchFamily="2" charset="0"/>
            </a:endParaRPr>
          </a:p>
          <a:p>
            <a:r>
              <a:rPr lang="en-GB" sz="2200" dirty="0">
                <a:latin typeface="Raleway" pitchFamily="2" charset="0"/>
              </a:rPr>
              <a:t>It is assumed that the travel behaviour of individuals in the Netherlands may differ</a:t>
            </a:r>
            <a:endParaRPr lang="en-US" sz="2200" dirty="0">
              <a:latin typeface="Raleway" pitchFamily="2" charset="0"/>
            </a:endParaRPr>
          </a:p>
        </p:txBody>
      </p:sp>
      <p:pic>
        <p:nvPicPr>
          <p:cNvPr id="1026" name="Picture 2" descr="Netherlands Maps | Printable Maps of Netherlands for Download">
            <a:extLst>
              <a:ext uri="{FF2B5EF4-FFF2-40B4-BE49-F238E27FC236}">
                <a16:creationId xmlns:a16="http://schemas.microsoft.com/office/drawing/2014/main" id="{80D2A4FB-62DB-36B2-783E-0DB6189270B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3530" y="1825625"/>
            <a:ext cx="3513705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35560-9CEB-4380-943D-619D4DC9C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44501"/>
      </p:ext>
    </p:extLst>
  </p:cSld>
  <p:clrMapOvr>
    <a:masterClrMapping/>
  </p:clrMapOvr>
</p:sld>
</file>

<file path=ppt/theme/theme1.xml><?xml version="1.0" encoding="utf-8"?>
<a:theme xmlns:a="http://schemas.openxmlformats.org/drawingml/2006/main" name="UT Title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test" id="{15B9D8DC-9424-A541-AF47-D0C4E5DD615D}" vid="{AA5B6583-0830-8041-8FDA-106127B2637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T Chapter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3.xml><?xml version="1.0" encoding="utf-8"?>
<a:theme xmlns:a="http://schemas.openxmlformats.org/drawingml/2006/main" name="UT Chapter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4.xml><?xml version="1.0" encoding="utf-8"?>
<a:theme xmlns:a="http://schemas.openxmlformats.org/drawingml/2006/main" name="UT Chapter slide White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5.xml><?xml version="1.0" encoding="utf-8"?>
<a:theme xmlns:a="http://schemas.openxmlformats.org/drawingml/2006/main" name="UT Chapter slide Black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6.xml><?xml version="1.0" encoding="utf-8"?>
<a:theme xmlns:a="http://schemas.openxmlformats.org/drawingml/2006/main" name="UT Table of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7.xml><?xml version="1.0" encoding="utf-8"?>
<a:theme xmlns:a="http://schemas.openxmlformats.org/drawingml/2006/main" name="UT Table of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8.xml><?xml version="1.0" encoding="utf-8"?>
<a:theme xmlns:a="http://schemas.openxmlformats.org/drawingml/2006/main" name="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9.xml><?xml version="1.0" encoding="utf-8"?>
<a:theme xmlns:a="http://schemas.openxmlformats.org/drawingml/2006/main" name="UT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 test</Template>
  <TotalTime>25523</TotalTime>
  <Words>2636</Words>
  <Application>Microsoft Office PowerPoint</Application>
  <PresentationFormat>Widescreen</PresentationFormat>
  <Paragraphs>887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Arial</vt:lpstr>
      <vt:lpstr>Arial</vt:lpstr>
      <vt:lpstr>Arial Narrow</vt:lpstr>
      <vt:lpstr>Calibri</vt:lpstr>
      <vt:lpstr>Raleway</vt:lpstr>
      <vt:lpstr>UT Title slide Black</vt:lpstr>
      <vt:lpstr>UT Chapter slide White</vt:lpstr>
      <vt:lpstr>UT Chapter slide Black</vt:lpstr>
      <vt:lpstr>UT Chapter slide White + logo own name</vt:lpstr>
      <vt:lpstr>UT Chapter slide Black + logo own name</vt:lpstr>
      <vt:lpstr>UT Table of Content slide White</vt:lpstr>
      <vt:lpstr>UT Table of Content slide Black</vt:lpstr>
      <vt:lpstr>UT Content slide White</vt:lpstr>
      <vt:lpstr>UT Content slide Black</vt:lpstr>
      <vt:lpstr>UNDERSTANDING CHARACTERISTICS OF GROCERY SHOPPING TRIPS In the Netherlands</vt:lpstr>
      <vt:lpstr>PowerPoint Presentation</vt:lpstr>
      <vt:lpstr>INTRODUCTION</vt:lpstr>
      <vt:lpstr>INTRODUCTION</vt:lpstr>
      <vt:lpstr>Literature review</vt:lpstr>
      <vt:lpstr>Literature review – Trip’s frequency</vt:lpstr>
      <vt:lpstr>Literature review – mode choice</vt:lpstr>
      <vt:lpstr>Literature review – modelling approaches</vt:lpstr>
      <vt:lpstr>Methodology – study area</vt:lpstr>
      <vt:lpstr>Methodology – DATA</vt:lpstr>
      <vt:lpstr>Methodology – DATA</vt:lpstr>
      <vt:lpstr>Methodology – DATA</vt:lpstr>
      <vt:lpstr>Methodology – Frequency of trips</vt:lpstr>
      <vt:lpstr>Methodology – MODE CHOICE</vt:lpstr>
      <vt:lpstr>Results</vt:lpstr>
      <vt:lpstr>Results</vt:lpstr>
      <vt:lpstr>RESULTS</vt:lpstr>
      <vt:lpstr>RESULTS</vt:lpstr>
      <vt:lpstr>RESULTS</vt:lpstr>
      <vt:lpstr>RESULTS – Trip’s frequency</vt:lpstr>
      <vt:lpstr>RESULTS – mode choice</vt:lpstr>
      <vt:lpstr>RESULTS – mode choice</vt:lpstr>
      <vt:lpstr>RESULTS – mode choice</vt:lpstr>
      <vt:lpstr>RESULTS – mode choice</vt:lpstr>
      <vt:lpstr>RESULTS – mode choice</vt:lpstr>
      <vt:lpstr>RESULTS – mode choice</vt:lpstr>
      <vt:lpstr>Conclusions and recommendations</vt:lpstr>
      <vt:lpstr>Conclusions and recommendations</vt:lpstr>
      <vt:lpstr>Conclusions and recommendations</vt:lpstr>
      <vt:lpstr>PowerPoint Presentation</vt:lpstr>
      <vt:lpstr>Appendix</vt:lpstr>
      <vt:lpstr>Appendix</vt:lpstr>
      <vt:lpstr>Appendix</vt:lpstr>
      <vt:lpstr>Appendix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Jean Morillo Hernandez</cp:lastModifiedBy>
  <cp:revision>110</cp:revision>
  <dcterms:created xsi:type="dcterms:W3CDTF">2019-02-08T09:55:16Z</dcterms:created>
  <dcterms:modified xsi:type="dcterms:W3CDTF">2023-04-04T19:15:29Z</dcterms:modified>
</cp:coreProperties>
</file>